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79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59" r:id="rId18"/>
    <p:sldId id="276" r:id="rId19"/>
    <p:sldId id="272" r:id="rId20"/>
    <p:sldId id="273" r:id="rId21"/>
    <p:sldId id="274" r:id="rId22"/>
    <p:sldId id="270" r:id="rId23"/>
    <p:sldId id="278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75" r:id="rId32"/>
    <p:sldId id="288" r:id="rId33"/>
    <p:sldId id="289" r:id="rId3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7C0485-CA74-4C1F-92E6-263083894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832A106-B71E-4778-802D-519C05F42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F56109-2F8E-4281-B05A-F5F31EB8E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2DFD-DA93-4FDB-85F2-07B5EAF5E371}" type="datetimeFigureOut">
              <a:rPr lang="x-none" smtClean="0"/>
              <a:t>07/08/2022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5D76B5-4FD6-4CDF-A6BF-AF233FABC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0C4417-CF9E-4412-A4F1-70FD54E53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74B3-1889-4505-8E26-603B4668F36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2292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C16945-9ADC-4387-8364-9CAAB0C34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A2F9A1D-AE0F-43D4-AEDB-EAA5E72A4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7CC365-A8F6-4FAE-8FB1-235683F4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2DFD-DA93-4FDB-85F2-07B5EAF5E371}" type="datetimeFigureOut">
              <a:rPr lang="x-none" smtClean="0"/>
              <a:t>07/08/2022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07C9DE-9865-4A0D-B05C-F530F5D15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B216FE-2390-4A54-9801-FF786DD6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74B3-1889-4505-8E26-603B4668F36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0921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BD5C90C-C9DC-4386-978B-B8DF4D7196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00F191F-6BE0-4B8D-BBCB-181CD1B2B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E1F092-1F4D-4A0C-BF0D-A933FD068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2DFD-DA93-4FDB-85F2-07B5EAF5E371}" type="datetimeFigureOut">
              <a:rPr lang="x-none" smtClean="0"/>
              <a:t>07/08/2022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DF6BE5-6ABB-4054-9554-0BA96C427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CAC960-CE80-4E39-86ED-9DD8B697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74B3-1889-4505-8E26-603B4668F36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5672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6841AE-2B08-42E1-AA86-DB6B6D053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F15485-373B-46E2-8A3A-714C5668B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24AACB-FBD1-436A-BCE4-9E2360160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2DFD-DA93-4FDB-85F2-07B5EAF5E371}" type="datetimeFigureOut">
              <a:rPr lang="x-none" smtClean="0"/>
              <a:t>07/08/2022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6C80E4-70C4-47BB-A019-9AD6CD537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DF8B5E-0C6E-46D1-8F9B-6ECB12CDB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74B3-1889-4505-8E26-603B4668F36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8987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3B5AD6-2647-41FA-88FE-D3385A006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F4E52A7-BBBA-49B2-A7A6-79A82A6AE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1D3DD3-9702-40C6-9998-B4AB40615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2DFD-DA93-4FDB-85F2-07B5EAF5E371}" type="datetimeFigureOut">
              <a:rPr lang="x-none" smtClean="0"/>
              <a:t>07/08/2022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447ABF-347F-42DC-B740-F222D168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5EA1E5-7AAF-43E2-9CFE-541DFA10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74B3-1889-4505-8E26-603B4668F36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6200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51E395-7B33-4BB0-8500-7E0F0AFE2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7C84C1-8EF9-45C5-ABCB-121013BCA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2CFE87F-9F29-4869-AD8D-B08E50382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BDAD4B4-E9FC-4143-AA5A-89140C5D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2DFD-DA93-4FDB-85F2-07B5EAF5E371}" type="datetimeFigureOut">
              <a:rPr lang="x-none" smtClean="0"/>
              <a:t>07/08/2022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D834EA-DDD3-4A73-80C9-6BB584DF2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E356D37-7BAA-4E86-B0A6-36ADE057C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74B3-1889-4505-8E26-603B4668F36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2691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75CC70-AF60-4389-AC67-2CD720F49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7F6CEA-6645-479F-BE8E-896144A46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870DBE-EBA4-4378-BD9F-209FBB906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059DEE5-8720-49EE-BA2B-167D71EEE3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279A6E8-D281-4404-A71B-C27FA497D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910930E-B127-4467-A18B-20C809FB8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2DFD-DA93-4FDB-85F2-07B5EAF5E371}" type="datetimeFigureOut">
              <a:rPr lang="x-none" smtClean="0"/>
              <a:t>07/08/2022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86600F4-213A-4861-B41B-EEFF9C670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3118081-7141-4E15-B4F6-556BC802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74B3-1889-4505-8E26-603B4668F36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2018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4E25D2-E4FA-416A-8149-3377704A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C48EB3C-84BA-42D8-8110-055DA82C9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2DFD-DA93-4FDB-85F2-07B5EAF5E371}" type="datetimeFigureOut">
              <a:rPr lang="x-none" smtClean="0"/>
              <a:t>07/08/2022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D3F9FA6-FCA7-4E13-87F5-4EDABA7B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B67D8EC-891B-468D-99EC-03D2FEB52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74B3-1889-4505-8E26-603B4668F36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91872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F9DBBD2-A6E4-4F05-80E1-C281A8C0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2DFD-DA93-4FDB-85F2-07B5EAF5E371}" type="datetimeFigureOut">
              <a:rPr lang="x-none" smtClean="0"/>
              <a:t>07/08/2022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4A976BF-ED4F-497C-A5AF-311FDB891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1FF411C-9025-48DF-A0F6-EF57F7F09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74B3-1889-4505-8E26-603B4668F36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257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F24D07-8FA6-452C-A8E3-F8A0D5B1B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0DA10E-3A11-48FC-A918-90269A81F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3CC79D6-5608-4F31-A6D8-15494D6AE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3842EC-DDDE-4FEC-85F3-CE5E2571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2DFD-DA93-4FDB-85F2-07B5EAF5E371}" type="datetimeFigureOut">
              <a:rPr lang="x-none" smtClean="0"/>
              <a:t>07/08/2022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2769E2C-BCF6-4D50-824F-71A72E602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B067F73-E860-4B32-80CE-4C96D6438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74B3-1889-4505-8E26-603B4668F36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4154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EBD57E-CB99-43A4-ACD3-37493D46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952404B-93FE-487F-BE0F-2A686EAA5E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D0C1DA4-6043-4A10-AB90-951A611C7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BBA47A-EE2E-4F11-BCD3-3C0F5A4A1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32DFD-DA93-4FDB-85F2-07B5EAF5E371}" type="datetimeFigureOut">
              <a:rPr lang="x-none" smtClean="0"/>
              <a:t>07/08/2022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71DF26-0714-4D46-8B17-6513E11AC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E80C0B-8505-4315-A957-8C5DAAA9C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74B3-1889-4505-8E26-603B4668F36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11433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31D66AA-07CC-47F9-B94F-32717808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9BC90A7-7B4D-4811-8F34-9BBAD6AF7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3517CE-F870-4C02-9FE7-226892AE2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32DFD-DA93-4FDB-85F2-07B5EAF5E371}" type="datetimeFigureOut">
              <a:rPr lang="x-none" smtClean="0"/>
              <a:t>07/08/2022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33D5560-6695-4414-AEDE-555202DAC0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6BEB91-0426-412D-B837-F7C592BC5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D74B3-1889-4505-8E26-603B4668F36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8842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5D34A-FCF1-4060-A969-6ED954E255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Depression: symptoms, signs and Mitigation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028F33C-9551-4E30-9471-FA25AAB7C0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presentation</a:t>
            </a:r>
            <a:r>
              <a:rPr lang="en-US" dirty="0" smtClean="0"/>
              <a:t> </a:t>
            </a:r>
            <a:r>
              <a:rPr lang="en-US" dirty="0"/>
              <a:t>delivered </a:t>
            </a:r>
            <a:r>
              <a:rPr lang="en-US" dirty="0" smtClean="0"/>
              <a:t>at LASUMEGA professional development forum</a:t>
            </a:r>
            <a:endParaRPr lang="en-US" dirty="0"/>
          </a:p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October</a:t>
            </a:r>
            <a:r>
              <a:rPr lang="en-US" dirty="0" smtClean="0"/>
              <a:t>, 2022.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930391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Other symptoms of depression</a:t>
            </a:r>
            <a:endParaRPr lang="en-US" dirty="0"/>
          </a:p>
          <a:p>
            <a:pPr lvl="1"/>
            <a:r>
              <a:rPr lang="en-US" dirty="0"/>
              <a:t>Reduced level of social interaction</a:t>
            </a:r>
          </a:p>
          <a:p>
            <a:pPr lvl="1"/>
            <a:r>
              <a:rPr lang="en-US" dirty="0"/>
              <a:t>Poor work/academic output</a:t>
            </a:r>
          </a:p>
          <a:p>
            <a:pPr lvl="1"/>
            <a:r>
              <a:rPr lang="en-US" dirty="0"/>
              <a:t>Poor self-care</a:t>
            </a:r>
          </a:p>
          <a:p>
            <a:pPr lvl="1"/>
            <a:r>
              <a:rPr lang="en-US" dirty="0"/>
              <a:t>Poor self-worth</a:t>
            </a:r>
          </a:p>
          <a:p>
            <a:pPr lvl="1"/>
            <a:r>
              <a:rPr lang="en-US" dirty="0"/>
              <a:t>Feelings of guilt</a:t>
            </a:r>
          </a:p>
          <a:p>
            <a:pPr lvl="1"/>
            <a:r>
              <a:rPr lang="en-US" dirty="0"/>
              <a:t>Poor outlook on the future (life not worth living)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846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Other symptoms of depression</a:t>
            </a:r>
            <a:endParaRPr lang="en-US" dirty="0"/>
          </a:p>
          <a:p>
            <a:pPr lvl="1"/>
            <a:r>
              <a:rPr lang="en-US" dirty="0"/>
              <a:t>Negative thoughts</a:t>
            </a:r>
          </a:p>
          <a:p>
            <a:pPr lvl="2"/>
            <a:r>
              <a:rPr lang="en-US" dirty="0"/>
              <a:t>I’m worthless</a:t>
            </a:r>
          </a:p>
          <a:p>
            <a:pPr lvl="2"/>
            <a:r>
              <a:rPr lang="en-US" dirty="0"/>
              <a:t>I’m a failure</a:t>
            </a:r>
          </a:p>
          <a:p>
            <a:pPr lvl="2"/>
            <a:r>
              <a:rPr lang="en-US" dirty="0"/>
              <a:t>I can’t achieve anything in life</a:t>
            </a:r>
          </a:p>
          <a:p>
            <a:pPr lvl="2"/>
            <a:r>
              <a:rPr lang="en-US" dirty="0"/>
              <a:t>I’m responsible for others’ ill luck</a:t>
            </a:r>
          </a:p>
          <a:p>
            <a:pPr lvl="2"/>
            <a:r>
              <a:rPr lang="en-US" dirty="0"/>
              <a:t>Others will be better off if I’m gone</a:t>
            </a:r>
          </a:p>
          <a:p>
            <a:pPr lvl="1"/>
            <a:r>
              <a:rPr lang="en-US" dirty="0"/>
              <a:t>Suicidal thoughts/plans</a:t>
            </a:r>
          </a:p>
          <a:p>
            <a:pPr lvl="2"/>
            <a:r>
              <a:rPr lang="en-US" dirty="0"/>
              <a:t>I’m better off dead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882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depression can manifest</a:t>
            </a:r>
          </a:p>
          <a:p>
            <a:pPr lvl="1"/>
            <a:r>
              <a:rPr lang="en-US" b="1" dirty="0"/>
              <a:t>Mild depression</a:t>
            </a:r>
            <a:r>
              <a:rPr lang="en-US" dirty="0"/>
              <a:t>: here, 2 of the core symptoms are present and any other 2 of the other symptoms</a:t>
            </a:r>
          </a:p>
          <a:p>
            <a:pPr lvl="1"/>
            <a:r>
              <a:rPr lang="en-US" dirty="0"/>
              <a:t>Individual still able to get by with daily activities but with a lot of difficulty</a:t>
            </a:r>
          </a:p>
          <a:p>
            <a:pPr lvl="1"/>
            <a:r>
              <a:rPr lang="en-US" dirty="0"/>
              <a:t>Usually may go unnoticed</a:t>
            </a:r>
          </a:p>
          <a:p>
            <a:pPr lvl="1"/>
            <a:r>
              <a:rPr lang="en-US" dirty="0"/>
              <a:t>May recover without any treatment</a:t>
            </a:r>
          </a:p>
          <a:p>
            <a:pPr lvl="1"/>
            <a:r>
              <a:rPr lang="en-US" dirty="0"/>
              <a:t>May also progress to more severe forms if untreated</a:t>
            </a:r>
          </a:p>
        </p:txBody>
      </p:sp>
    </p:spTree>
    <p:extLst>
      <p:ext uri="{BB962C8B-B14F-4D97-AF65-F5344CB8AC3E}">
        <p14:creationId xmlns:p14="http://schemas.microsoft.com/office/powerpoint/2010/main" val="1743604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Moderate depression</a:t>
            </a:r>
          </a:p>
          <a:p>
            <a:pPr lvl="1"/>
            <a:r>
              <a:rPr lang="en-US" dirty="0"/>
              <a:t>2 of the core symptoms plus at least 3 of the others</a:t>
            </a:r>
          </a:p>
          <a:p>
            <a:pPr lvl="1"/>
            <a:r>
              <a:rPr lang="en-US" dirty="0"/>
              <a:t>Many anxiety symptoms and physical symptoms are also present</a:t>
            </a:r>
          </a:p>
          <a:p>
            <a:pPr lvl="1"/>
            <a:r>
              <a:rPr lang="en-US" dirty="0"/>
              <a:t>Activity of daily living/work significantly impaired</a:t>
            </a:r>
          </a:p>
        </p:txBody>
      </p:sp>
    </p:spTree>
    <p:extLst>
      <p:ext uri="{BB962C8B-B14F-4D97-AF65-F5344CB8AC3E}">
        <p14:creationId xmlns:p14="http://schemas.microsoft.com/office/powerpoint/2010/main" val="1083659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Severe depression</a:t>
            </a:r>
          </a:p>
          <a:p>
            <a:pPr lvl="1"/>
            <a:r>
              <a:rPr lang="en-US" dirty="0"/>
              <a:t>All 3 core symptoms plus 4 or more of the other symptoms</a:t>
            </a:r>
          </a:p>
          <a:p>
            <a:pPr lvl="1"/>
            <a:r>
              <a:rPr lang="en-US" dirty="0"/>
              <a:t>Functioning is severely impaired</a:t>
            </a:r>
          </a:p>
          <a:p>
            <a:pPr lvl="1"/>
            <a:r>
              <a:rPr lang="en-US" dirty="0"/>
              <a:t>Persons completely unable to function</a:t>
            </a:r>
          </a:p>
          <a:p>
            <a:pPr lvl="1"/>
            <a:r>
              <a:rPr lang="en-US" dirty="0"/>
              <a:t>Suicidal and homicidal tendencies</a:t>
            </a:r>
          </a:p>
          <a:p>
            <a:pPr lvl="1"/>
            <a:r>
              <a:rPr lang="en-US" dirty="0"/>
              <a:t>Complete lack of feeding and inattention to self care</a:t>
            </a:r>
          </a:p>
          <a:p>
            <a:pPr lvl="1"/>
            <a:r>
              <a:rPr lang="en-US" dirty="0"/>
              <a:t>Plans may be made to commit suicide</a:t>
            </a:r>
          </a:p>
          <a:p>
            <a:pPr lvl="1"/>
            <a:r>
              <a:rPr lang="en-US" b="1" i="1" dirty="0"/>
              <a:t>Psychotic</a:t>
            </a:r>
            <a:r>
              <a:rPr lang="en-US" dirty="0"/>
              <a:t> symptoms  often present at this stage</a:t>
            </a:r>
          </a:p>
        </p:txBody>
      </p:sp>
    </p:spTree>
    <p:extLst>
      <p:ext uri="{BB962C8B-B14F-4D97-AF65-F5344CB8AC3E}">
        <p14:creationId xmlns:p14="http://schemas.microsoft.com/office/powerpoint/2010/main" val="3877688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Who can be affected?</a:t>
            </a:r>
          </a:p>
          <a:p>
            <a:pPr lvl="1"/>
            <a:r>
              <a:rPr lang="en-US" dirty="0"/>
              <a:t>Affects anyone irrespective of social class</a:t>
            </a:r>
          </a:p>
          <a:p>
            <a:pPr lvl="1"/>
            <a:r>
              <a:rPr lang="en-US" dirty="0"/>
              <a:t>Male and females with a preponderance of females</a:t>
            </a:r>
          </a:p>
          <a:p>
            <a:pPr lvl="1"/>
            <a:r>
              <a:rPr lang="en-US" dirty="0"/>
              <a:t>Affects any age group, though seen more frequently in early adulthood and the extremes of age</a:t>
            </a:r>
          </a:p>
          <a:p>
            <a:pPr lvl="1"/>
            <a:r>
              <a:rPr lang="en-US" dirty="0"/>
              <a:t>Can be a direct consequence of an adverse event</a:t>
            </a:r>
          </a:p>
        </p:txBody>
      </p:sp>
    </p:spTree>
    <p:extLst>
      <p:ext uri="{BB962C8B-B14F-4D97-AF65-F5344CB8AC3E}">
        <p14:creationId xmlns:p14="http://schemas.microsoft.com/office/powerpoint/2010/main" val="3261649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Why persons develop depression?</a:t>
            </a:r>
          </a:p>
          <a:p>
            <a:pPr lvl="1"/>
            <a:r>
              <a:rPr lang="en-US" dirty="0"/>
              <a:t>Can occur de novo</a:t>
            </a:r>
          </a:p>
          <a:p>
            <a:pPr lvl="1"/>
            <a:r>
              <a:rPr lang="en-US" dirty="0"/>
              <a:t>Predisposition may be inherited</a:t>
            </a:r>
          </a:p>
          <a:p>
            <a:pPr lvl="1"/>
            <a:r>
              <a:rPr lang="en-US" dirty="0"/>
              <a:t>May be side effects of certain medications</a:t>
            </a:r>
          </a:p>
          <a:p>
            <a:pPr lvl="1"/>
            <a:r>
              <a:rPr lang="en-US" dirty="0"/>
              <a:t>May be due to other physical illnesses</a:t>
            </a:r>
          </a:p>
          <a:p>
            <a:pPr lvl="1"/>
            <a:r>
              <a:rPr lang="en-US" dirty="0"/>
              <a:t>May due to withdrawal of psychoactive substances</a:t>
            </a:r>
          </a:p>
          <a:p>
            <a:pPr lvl="1"/>
            <a:r>
              <a:rPr lang="en-US" dirty="0"/>
              <a:t>May be part of a BIPOLAR disorder</a:t>
            </a:r>
          </a:p>
          <a:p>
            <a:pPr lvl="1"/>
            <a:r>
              <a:rPr lang="en-US" dirty="0"/>
              <a:t>May be due to loss events/bereavement</a:t>
            </a:r>
          </a:p>
        </p:txBody>
      </p:sp>
    </p:spTree>
    <p:extLst>
      <p:ext uri="{BB962C8B-B14F-4D97-AF65-F5344CB8AC3E}">
        <p14:creationId xmlns:p14="http://schemas.microsoft.com/office/powerpoint/2010/main" val="1589807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8D0069-1B90-4794-97E7-B1107A598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Anxiety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68B31C-15BB-4A77-8B66-5A57F15FA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twin sister of depression</a:t>
            </a:r>
          </a:p>
          <a:p>
            <a:r>
              <a:rPr lang="en-US" dirty="0"/>
              <a:t>Frequently co-exists with depression</a:t>
            </a:r>
          </a:p>
          <a:p>
            <a:r>
              <a:rPr lang="en-US" dirty="0"/>
              <a:t>Characterized mainly by feeling of unease, restlessness, fear, worry</a:t>
            </a:r>
          </a:p>
          <a:p>
            <a:r>
              <a:rPr lang="en-US" dirty="0"/>
              <a:t>Usually accompanied by bodily symptoms like difficulty breathing/shortness of breath, poor sleep, nightmares, sweating, trembling/shaking, jumpiness, lump in the throat, nausea or abdominal discomfort feeling bloated, feeling of internal heat, chest pain/discomfort, feeling dizzy, unsteady, light headedness or feeling faint, feelings of unreality …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605273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370397-6894-4C3D-A33C-E8A2BA4FF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anxiety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C357A4-902E-4F90-A8C8-AA0F99DD8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Separation anxiety disorder</a:t>
            </a:r>
          </a:p>
          <a:p>
            <a:r>
              <a:rPr lang="en-US" dirty="0"/>
              <a:t>Phobic anxiety</a:t>
            </a:r>
          </a:p>
          <a:p>
            <a:r>
              <a:rPr lang="en-US" dirty="0"/>
              <a:t>Social anxiety</a:t>
            </a:r>
          </a:p>
          <a:p>
            <a:r>
              <a:rPr lang="en-US" dirty="0"/>
              <a:t>Generalized anxiety</a:t>
            </a:r>
          </a:p>
          <a:p>
            <a:r>
              <a:rPr lang="en-US" dirty="0"/>
              <a:t>Panic disorder</a:t>
            </a:r>
          </a:p>
          <a:p>
            <a:r>
              <a:rPr lang="en-US" dirty="0"/>
              <a:t>Obsessive compulsive disorder</a:t>
            </a:r>
          </a:p>
          <a:p>
            <a:r>
              <a:rPr lang="en-US" dirty="0"/>
              <a:t>Adjustment disorder</a:t>
            </a:r>
          </a:p>
          <a:p>
            <a:r>
              <a:rPr lang="en-US" dirty="0"/>
              <a:t>Post traumatic stress disorder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842489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Mitigating Depression: Medical </a:t>
            </a:r>
            <a:r>
              <a:rPr lang="en-US" dirty="0"/>
              <a:t>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BIO-PSYCHO-SOCIAL approach</a:t>
            </a:r>
          </a:p>
          <a:p>
            <a:pPr lvl="1"/>
            <a:r>
              <a:rPr lang="en-US" dirty="0"/>
              <a:t>Biological</a:t>
            </a:r>
          </a:p>
          <a:p>
            <a:pPr lvl="1"/>
            <a:r>
              <a:rPr lang="en-US" dirty="0"/>
              <a:t>Psychological</a:t>
            </a:r>
          </a:p>
          <a:p>
            <a:pPr lvl="1"/>
            <a:r>
              <a:rPr lang="en-US" dirty="0"/>
              <a:t>Social </a:t>
            </a:r>
          </a:p>
          <a:p>
            <a:r>
              <a:rPr lang="en-US" dirty="0"/>
              <a:t>A high index of suspicion is necessary by family members, friends, colleagues and medical practitioners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007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Background</a:t>
            </a:r>
          </a:p>
          <a:p>
            <a:r>
              <a:rPr lang="en-US" dirty="0"/>
              <a:t>Overview of depression</a:t>
            </a:r>
          </a:p>
          <a:p>
            <a:pPr lvl="1"/>
            <a:r>
              <a:rPr lang="en-US" dirty="0"/>
              <a:t>What is depression?</a:t>
            </a:r>
          </a:p>
          <a:p>
            <a:pPr lvl="1"/>
            <a:r>
              <a:rPr lang="en-US" dirty="0"/>
              <a:t>Core symptoms of depression</a:t>
            </a:r>
          </a:p>
          <a:p>
            <a:pPr lvl="1"/>
            <a:r>
              <a:rPr lang="en-US" dirty="0"/>
              <a:t>How depression can manifest</a:t>
            </a:r>
          </a:p>
          <a:p>
            <a:pPr lvl="2"/>
            <a:r>
              <a:rPr lang="en-US" dirty="0"/>
              <a:t>Mild</a:t>
            </a:r>
          </a:p>
          <a:p>
            <a:pPr lvl="2"/>
            <a:r>
              <a:rPr lang="en-US" dirty="0"/>
              <a:t>Moderate</a:t>
            </a:r>
          </a:p>
          <a:p>
            <a:pPr lvl="2"/>
            <a:r>
              <a:rPr lang="en-US" dirty="0"/>
              <a:t>Severe</a:t>
            </a:r>
          </a:p>
          <a:p>
            <a:pPr lvl="1"/>
            <a:r>
              <a:rPr lang="en-US" dirty="0"/>
              <a:t>Who can be affected</a:t>
            </a:r>
          </a:p>
          <a:p>
            <a:pPr lvl="1"/>
            <a:r>
              <a:rPr lang="en-US" dirty="0"/>
              <a:t>Why depression?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01E8A74-4307-44F6-996E-2ACB98C508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Anxiety</a:t>
            </a:r>
          </a:p>
          <a:p>
            <a:r>
              <a:rPr lang="en-US" dirty="0"/>
              <a:t>Types of anxiety</a:t>
            </a:r>
          </a:p>
          <a:p>
            <a:r>
              <a:rPr lang="en-US" dirty="0"/>
              <a:t>Managing anxiety &amp; depression</a:t>
            </a:r>
          </a:p>
          <a:p>
            <a:r>
              <a:rPr lang="en-US" dirty="0"/>
              <a:t> Islamic </a:t>
            </a:r>
            <a:r>
              <a:rPr lang="en-US" dirty="0" smtClean="0"/>
              <a:t>prescriptions</a:t>
            </a:r>
            <a:endParaRPr lang="en-US" dirty="0"/>
          </a:p>
          <a:p>
            <a:r>
              <a:rPr lang="en-US" dirty="0"/>
              <a:t>Conclusion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376018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</a:t>
            </a:r>
            <a:r>
              <a:rPr lang="en-US" dirty="0" smtClean="0"/>
              <a:t>Depression: biological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Biological</a:t>
            </a:r>
          </a:p>
          <a:p>
            <a:pPr lvl="1"/>
            <a:r>
              <a:rPr lang="en-US" dirty="0"/>
              <a:t>Use of medications</a:t>
            </a:r>
          </a:p>
          <a:p>
            <a:pPr lvl="1"/>
            <a:r>
              <a:rPr lang="en-US" dirty="0"/>
              <a:t>Physical treatment</a:t>
            </a:r>
          </a:p>
          <a:p>
            <a:pPr lvl="2"/>
            <a:r>
              <a:rPr lang="en-US" dirty="0"/>
              <a:t>Light therapy</a:t>
            </a:r>
          </a:p>
          <a:p>
            <a:pPr lvl="2"/>
            <a:r>
              <a:rPr lang="en-US" dirty="0"/>
              <a:t>Electroconvulsive therapy (ECT)</a:t>
            </a:r>
          </a:p>
        </p:txBody>
      </p:sp>
    </p:spTree>
    <p:extLst>
      <p:ext uri="{BB962C8B-B14F-4D97-AF65-F5344CB8AC3E}">
        <p14:creationId xmlns:p14="http://schemas.microsoft.com/office/powerpoint/2010/main" val="2338012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</a:t>
            </a:r>
            <a:r>
              <a:rPr lang="en-US" dirty="0" smtClean="0"/>
              <a:t>Depression: psychological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Psychological</a:t>
            </a:r>
          </a:p>
          <a:p>
            <a:pPr lvl="1"/>
            <a:r>
              <a:rPr lang="en-US" dirty="0"/>
              <a:t>Counselling</a:t>
            </a:r>
          </a:p>
          <a:p>
            <a:pPr lvl="1"/>
            <a:r>
              <a:rPr lang="en-US" dirty="0"/>
              <a:t>Interpersonal psychotherapy</a:t>
            </a:r>
          </a:p>
          <a:p>
            <a:pPr lvl="1"/>
            <a:r>
              <a:rPr lang="en-US" dirty="0"/>
              <a:t>Behavioural therapy</a:t>
            </a:r>
          </a:p>
          <a:p>
            <a:pPr lvl="1"/>
            <a:r>
              <a:rPr lang="en-US" dirty="0"/>
              <a:t>Cognitive restructuring</a:t>
            </a:r>
          </a:p>
          <a:p>
            <a:pPr lvl="1"/>
            <a:r>
              <a:rPr lang="en-US" dirty="0"/>
              <a:t>Cognitive-behavioural therapy (CBT)</a:t>
            </a:r>
          </a:p>
          <a:p>
            <a:pPr lvl="1"/>
            <a:r>
              <a:rPr lang="en-US" dirty="0"/>
              <a:t>Family therapy</a:t>
            </a:r>
          </a:p>
          <a:p>
            <a:pPr lvl="1"/>
            <a:r>
              <a:rPr lang="en-US" dirty="0"/>
              <a:t>Couples therapy</a:t>
            </a:r>
          </a:p>
        </p:txBody>
      </p:sp>
    </p:spTree>
    <p:extLst>
      <p:ext uri="{BB962C8B-B14F-4D97-AF65-F5344CB8AC3E}">
        <p14:creationId xmlns:p14="http://schemas.microsoft.com/office/powerpoint/2010/main" val="78909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</a:t>
            </a:r>
            <a:r>
              <a:rPr lang="en-US" dirty="0" smtClean="0"/>
              <a:t>Depression: social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</a:t>
            </a:r>
          </a:p>
          <a:p>
            <a:pPr lvl="1"/>
            <a:r>
              <a:rPr lang="en-US" dirty="0"/>
              <a:t>Support from family and friends</a:t>
            </a:r>
          </a:p>
          <a:p>
            <a:pPr lvl="1"/>
            <a:r>
              <a:rPr lang="en-US" dirty="0"/>
              <a:t>Encouragement</a:t>
            </a:r>
          </a:p>
          <a:p>
            <a:pPr lvl="1"/>
            <a:r>
              <a:rPr lang="en-US" dirty="0"/>
              <a:t>Provide company</a:t>
            </a:r>
          </a:p>
          <a:p>
            <a:pPr lvl="1"/>
            <a:r>
              <a:rPr lang="en-US" dirty="0"/>
              <a:t>Keep assuring with soothing words</a:t>
            </a:r>
          </a:p>
          <a:p>
            <a:pPr lvl="1"/>
            <a:r>
              <a:rPr lang="en-US" dirty="0"/>
              <a:t>Provide assistance with finances where necessary</a:t>
            </a:r>
          </a:p>
          <a:p>
            <a:pPr lvl="1"/>
            <a:r>
              <a:rPr lang="en-US" dirty="0"/>
              <a:t>Remind and monitor use of medications as prescribed</a:t>
            </a:r>
          </a:p>
        </p:txBody>
      </p:sp>
    </p:spTree>
    <p:extLst>
      <p:ext uri="{BB962C8B-B14F-4D97-AF65-F5344CB8AC3E}">
        <p14:creationId xmlns:p14="http://schemas.microsoft.com/office/powerpoint/2010/main" val="22574326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FE2949-8A3E-40C1-84C1-C9771F7DA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</a:t>
            </a:r>
            <a:r>
              <a:rPr lang="en-US" dirty="0" smtClean="0"/>
              <a:t>Depression: Islamic </a:t>
            </a:r>
            <a:r>
              <a:rPr lang="en-US" dirty="0" smtClean="0"/>
              <a:t>prescriptions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70021A-52E7-48F1-91C6-8E15A4796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Can be considered as a psychological component in the triad of the </a:t>
            </a:r>
            <a:r>
              <a:rPr lang="en-US" i="1" dirty="0"/>
              <a:t>bio-</a:t>
            </a:r>
            <a:r>
              <a:rPr lang="en-US" b="1" i="1" u="sng" dirty="0"/>
              <a:t>psycho</a:t>
            </a:r>
            <a:r>
              <a:rPr lang="en-US" i="1" dirty="0"/>
              <a:t>-social</a:t>
            </a:r>
            <a:r>
              <a:rPr lang="en-US" dirty="0"/>
              <a:t> interventions</a:t>
            </a: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Kowsar"/>
              </a:rPr>
              <a:t>Incorporating religious practices and beliefs into psychological treatments for depression is associated with positive treatment outcomes</a:t>
            </a:r>
            <a:endParaRPr lang="en-US" dirty="0"/>
          </a:p>
          <a:p>
            <a:r>
              <a:rPr lang="en-US" dirty="0"/>
              <a:t>Helps with the cognitive restructuring of the thought processes of the depressed or anxious individual</a:t>
            </a:r>
          </a:p>
          <a:p>
            <a:r>
              <a:rPr lang="en-US" dirty="0"/>
              <a:t>Several chapters and verses of the glorious Qur’an deal with how to cope with life’s challenges</a:t>
            </a:r>
          </a:p>
          <a:p>
            <a:r>
              <a:rPr lang="en-US" dirty="0"/>
              <a:t>Important to note that contextual meanings as well as listening to recitation from the Qur’an have been found to be helpful 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27644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A04DC1-4FEE-49F4-8B2D-311E6CB48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Depression </a:t>
            </a:r>
            <a:r>
              <a:rPr lang="en-US" dirty="0" smtClean="0"/>
              <a:t>:Islamic </a:t>
            </a:r>
            <a:r>
              <a:rPr lang="en-US" dirty="0" smtClean="0"/>
              <a:t>prescriptions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AB6841-104A-4FA6-85BA-3DBAAEC63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Allah s.w.t. reminds us in the Quran:</a:t>
            </a:r>
          </a:p>
          <a:p>
            <a:pPr algn="ctr" rtl="1"/>
            <a:r>
              <a:rPr lang="ar-AE" b="0" i="0" dirty="0">
                <a:solidFill>
                  <a:srgbClr val="111111"/>
                </a:solidFill>
                <a:effectLst/>
                <a:latin typeface="Roboto"/>
              </a:rPr>
              <a:t>الَّذِينَ آمَنُوا وَتَطْمَئِنُّ قُلُوبُهُم بِذِكْرِ اللَّهِ ۗ أَلَا بِذِكْرِ اللَّهِ تَطْمَئِنُّ الْقُلُوبُ</a:t>
            </a:r>
          </a:p>
          <a:p>
            <a:pPr algn="ctr" rtl="0"/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Those who believe and whose hearts find comfort in the remembrance of Allah. Surely in the remembrance of Allah do hearts find comfort.</a:t>
            </a:r>
          </a:p>
          <a:p>
            <a:pPr marL="0" indent="0" algn="ctr" rtl="0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(Surah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Roboto"/>
              </a:rPr>
              <a:t>Ar-Ra’d</a:t>
            </a:r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, 13:28)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865738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A2238D-765B-4D3C-B000-1840B6D9E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Depression </a:t>
            </a:r>
            <a:r>
              <a:rPr lang="en-US" dirty="0" smtClean="0"/>
              <a:t>:Islamic </a:t>
            </a:r>
            <a:r>
              <a:rPr lang="en-US" dirty="0"/>
              <a:t>prescriptions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2579FA-4E97-4472-8D09-E54CEEB35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Prophet Muhammad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Roboto"/>
              </a:rPr>
              <a:t>s.a.w</a:t>
            </a:r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. said to me: “Shall I not teach you some words to say when in distress? </a:t>
            </a:r>
          </a:p>
          <a:p>
            <a:pPr algn="ctr" rtl="1"/>
            <a:r>
              <a:rPr lang="ar-AE" b="0" i="0" dirty="0">
                <a:solidFill>
                  <a:srgbClr val="111111"/>
                </a:solidFill>
                <a:effectLst/>
                <a:latin typeface="Roboto"/>
              </a:rPr>
              <a:t>اللهُ اللهُ ربِّي لا أُشرِكُ به شيئًا</a:t>
            </a:r>
          </a:p>
          <a:p>
            <a:pPr algn="ctr" rtl="0"/>
            <a:r>
              <a:rPr lang="en-US" b="0" i="1" dirty="0">
                <a:solidFill>
                  <a:srgbClr val="111111"/>
                </a:solidFill>
                <a:effectLst/>
                <a:latin typeface="Roboto"/>
              </a:rPr>
              <a:t>Allah, Allah, Rabbi La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Roboto"/>
              </a:rPr>
              <a:t>Ushriku</a:t>
            </a:r>
            <a:r>
              <a:rPr lang="en-US" b="0" i="1" dirty="0">
                <a:solidFill>
                  <a:srgbClr val="111111"/>
                </a:solidFill>
                <a:effectLst/>
                <a:latin typeface="Roboto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Roboto"/>
              </a:rPr>
              <a:t>Bihi</a:t>
            </a:r>
            <a:r>
              <a:rPr lang="en-US" b="0" i="1" dirty="0">
                <a:solidFill>
                  <a:srgbClr val="111111"/>
                </a:solidFill>
                <a:effectLst/>
                <a:latin typeface="Roboto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Roboto"/>
              </a:rPr>
              <a:t>Syai'a</a:t>
            </a:r>
            <a:endParaRPr lang="en-US" b="0" i="0" dirty="0">
              <a:solidFill>
                <a:srgbClr val="111111"/>
              </a:solidFill>
              <a:effectLst/>
              <a:latin typeface="Roboto"/>
            </a:endParaRPr>
          </a:p>
          <a:p>
            <a:pPr algn="ctr" rtl="0"/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Allah, Allah, my Lord, I do not associate anything with Him</a:t>
            </a:r>
          </a:p>
          <a:p>
            <a:pPr algn="ctr" rtl="0"/>
            <a:r>
              <a:rPr lang="en-US" b="0" i="0" dirty="0">
                <a:solidFill>
                  <a:srgbClr val="111111"/>
                </a:solidFill>
                <a:effectLst/>
                <a:latin typeface="Roboto"/>
              </a:rPr>
              <a:t>(Narrated by Imam Muslim)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867521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5764A4-F6F7-4A45-9B20-B713DD54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Depression </a:t>
            </a:r>
            <a:r>
              <a:rPr lang="en-US" dirty="0" smtClean="0"/>
              <a:t>:Islamic </a:t>
            </a:r>
            <a:r>
              <a:rPr lang="en-US" dirty="0"/>
              <a:t>prescriptions</a:t>
            </a:r>
            <a:endParaRPr lang="x-none" dirty="0"/>
          </a:p>
        </p:txBody>
      </p:sp>
      <p:sp>
        <p:nvSpPr>
          <p:cNvPr id="5" name="AutoShape 4" descr="dua prophet yunus said inside whale for depression, anxiety, stress">
            <a:extLst>
              <a:ext uri="{FF2B5EF4-FFF2-40B4-BE49-F238E27FC236}">
                <a16:creationId xmlns:a16="http://schemas.microsoft.com/office/drawing/2014/main" xmlns="" id="{9AC7B883-0EFC-4187-8C01-5B170BFE99AB}"/>
              </a:ext>
            </a:extLst>
          </p:cNvPr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i="0" dirty="0" err="1">
                <a:solidFill>
                  <a:srgbClr val="111111"/>
                </a:solidFill>
                <a:effectLst/>
              </a:rPr>
              <a:t>Dua</a:t>
            </a:r>
            <a:r>
              <a:rPr lang="en-US" i="0" dirty="0">
                <a:solidFill>
                  <a:srgbClr val="111111"/>
                </a:solidFill>
                <a:effectLst/>
              </a:rPr>
              <a:t> of Prophet </a:t>
            </a:r>
            <a:r>
              <a:rPr lang="en-US" i="0" dirty="0" err="1">
                <a:solidFill>
                  <a:srgbClr val="111111"/>
                </a:solidFill>
                <a:effectLst/>
              </a:rPr>
              <a:t>Yunus</a:t>
            </a:r>
            <a:r>
              <a:rPr lang="en-US" i="0" dirty="0">
                <a:solidFill>
                  <a:srgbClr val="111111"/>
                </a:solidFill>
                <a:effectLst/>
              </a:rPr>
              <a:t> </a:t>
            </a:r>
            <a:r>
              <a:rPr lang="en-US" i="0" dirty="0" err="1">
                <a:solidFill>
                  <a:srgbClr val="111111"/>
                </a:solidFill>
                <a:effectLst/>
              </a:rPr>
              <a:t>a.s.</a:t>
            </a:r>
            <a:endParaRPr lang="en-US" i="0" dirty="0">
              <a:solidFill>
                <a:srgbClr val="111111"/>
              </a:solidFill>
              <a:effectLst/>
            </a:endParaRPr>
          </a:p>
          <a:p>
            <a:pPr algn="l" rtl="0"/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When stranded in the belly of a whale, Prophet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Yunus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a.s.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realised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his shortcomings and made supplications to Allah s.w.t:</a:t>
            </a:r>
          </a:p>
          <a:p>
            <a:pPr algn="ctr" rtl="1"/>
            <a:r>
              <a:rPr lang="ar-AE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لاَّ إِلَـهَ إِلاَّ أَنتَ سُبْحَـنَكَ إِنِّى كُنتُ مِنَ الظَّـلِمِينَ</a:t>
            </a:r>
          </a:p>
          <a:p>
            <a:pPr algn="ctr" rtl="0"/>
            <a:r>
              <a:rPr lang="ar-AE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ilaha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illa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anta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subhanaka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inni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kuntu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minaz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zalimin</a:t>
            </a:r>
            <a:endParaRPr lang="en-US" b="0" i="0" dirty="0">
              <a:solidFill>
                <a:srgbClr val="11111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/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“There is no god but You, exalted are You! Indeed, I have been of the wrongdoers.”</a:t>
            </a:r>
          </a:p>
          <a:p>
            <a:pPr algn="ctr" rtl="0"/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(Surah Al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Anbiya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21:87)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7322821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C41FB0-A3BD-4789-9121-40F828676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Depression :Islamic prescriptions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488EC9-BB1B-43EC-A630-9484A0FCF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Dua</a:t>
            </a:r>
            <a:r>
              <a:rPr lang="en-US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for seeking refuge from severe calamity, misery, and to be freed from misfortune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rtl="0">
              <a:buNone/>
            </a:pPr>
            <a:r>
              <a:rPr lang="ar-AE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اللَّهُمَّ إِنِّي أَعُوذُ بِكَ مِنْ جَهْدِ الْبَلَاءِ، وَدَرَكِ الشَّقَاءِ، وَسُوءِ الْقَضَاءِ، وَشَمَاتَةِ الْأَعْدَاءِ</a:t>
            </a:r>
            <a:endParaRPr lang="en-US" b="0" i="0" dirty="0">
              <a:solidFill>
                <a:srgbClr val="11111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/>
            <a:endParaRPr lang="ar-AE" b="0" i="0" dirty="0">
              <a:solidFill>
                <a:srgbClr val="11111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/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Allahumma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inni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a’uzu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bika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min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jahdil-bala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’,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darki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shaqa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’,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su’il-qadha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’,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shamatatil-a’da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endParaRPr lang="en-US" b="0" i="0" dirty="0">
              <a:solidFill>
                <a:srgbClr val="11111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 Allah, I seek refuge in You from severe calamity, from misery to fall upon me, from misfortune in the decree, and from the joys of the enemies.</a:t>
            </a:r>
          </a:p>
          <a:p>
            <a:pPr algn="ctr"/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(Sahih Al-Bukhari)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2987784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E9A290-2DEB-4D61-8254-1AA31FDF4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Depression :Islamic prescriptions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224C5F-3BC9-466D-BAB8-E87B4C136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Dua</a:t>
            </a:r>
            <a:r>
              <a:rPr lang="en-US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to attain calmness of the heart from being anxious</a:t>
            </a:r>
          </a:p>
          <a:p>
            <a:pPr algn="ctr" rtl="1"/>
            <a:r>
              <a:rPr lang="ar-AE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رَبِّ اشْرَحْ لِي صَدْرِي وَيَسِّرْ لِي أَمْرِي وَاحْلُلْ عُقْدَةً مِّن لِّسَانِي يَفْقَهُوا قَوْلِي</a:t>
            </a:r>
          </a:p>
          <a:p>
            <a:pPr algn="ctr"/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Rabbi-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shrah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li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sodri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yassir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li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amri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wahlul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uqdatan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min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lisani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yafqohu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qawli</a:t>
            </a:r>
            <a:endParaRPr lang="en-US" b="0" i="0" dirty="0">
              <a:solidFill>
                <a:srgbClr val="11111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Lord, lift up my heart and ease my task for me. Remove the impediment from my tongue so that they may understand my speech.</a:t>
            </a:r>
          </a:p>
          <a:p>
            <a:pPr algn="ctr" rtl="0"/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(Surah Taha, 20:25-28)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432822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838490-9682-4842-A9E1-2069F88E1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Depression :Islamic prescriptions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00EF11-ED5F-431E-B28B-FA656A474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Dua</a:t>
            </a:r>
            <a:r>
              <a:rPr lang="en-US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for attaining confidence in Allah s.w.t.</a:t>
            </a:r>
          </a:p>
          <a:p>
            <a:pPr algn="ctr" rtl="1"/>
            <a:r>
              <a:rPr lang="ar-AE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رَبَّنَا عَلَيْكَ تَوَكَّلْنَا وَإِلَيْكَ أَنَبْنَا وَإِلَيْكَ الْمَصِيرُ</a:t>
            </a:r>
          </a:p>
          <a:p>
            <a:pPr algn="ctr" rtl="0"/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Robbana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‘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alaika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tawakkalna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ilaika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anabna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</a:t>
            </a:r>
            <a:r>
              <a:rPr lang="en-US" b="0" i="1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1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ilaikal-masir</a:t>
            </a:r>
            <a:endParaRPr lang="en-US" b="0" i="0" dirty="0">
              <a:solidFill>
                <a:srgbClr val="11111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rtl="0"/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Our Lord! In You we have placed our trust, and to You we turn in repentance, and to You is the final return.</a:t>
            </a:r>
          </a:p>
          <a:p>
            <a:pPr algn="ctr" rtl="0"/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(Surah Al-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Mumtahanah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60:4)</a:t>
            </a:r>
            <a:r>
              <a:rPr lang="en-US" dirty="0"/>
              <a:t/>
            </a:r>
            <a:br>
              <a:rPr lang="en-US" dirty="0"/>
            </a:b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10975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D8CD94-7BC5-4A18-AE74-D5C09F56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4381A3-78AB-4046-A31C-AFFD5DE6B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Religious belief is an important determinant of mental health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Depression is the mental illness responsible for the largest disease burden globally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Islam is the fastest growing world religion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Some Muslims believe that depression occurs due to a lack of faith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Individuals or families with this opinion are less likely to acknowledge symptoms or seek professional psychological help due to the stigma</a:t>
            </a:r>
            <a:endParaRPr lang="x-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9588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4B7137-C830-4D0D-9121-828F0935F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Mitigating Depression :Islamic prescriptions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84F64C-6523-4007-8101-C6BA051B7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sz="300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Dua</a:t>
            </a:r>
            <a:r>
              <a:rPr lang="en-US" sz="300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for hardship and distress</a:t>
            </a:r>
          </a:p>
          <a:p>
            <a:pPr algn="l" rtl="0"/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Allah s.w.t. will grant whoever recites this 7 times in the morning or evening whatever he desires from this world or the next:</a:t>
            </a:r>
          </a:p>
          <a:p>
            <a:pPr algn="ctr" rtl="1"/>
            <a:r>
              <a:rPr lang="ar-AE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حَسْبِىَ اللَّهُ لآ إلَهَ إلّا هُوَ، عَلَيْهَ ثَوَكَّلتُ، وَهُوَ رَبُّ الْعَرْشِ الْعَظِيمِ</a:t>
            </a:r>
          </a:p>
          <a:p>
            <a:pPr algn="ctr"/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HasbiAllahu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illaha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illa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Huwa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‘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alayhi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tawakkaltu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wa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Huwa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Rabbul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arshil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adheem</a:t>
            </a:r>
            <a:endParaRPr lang="en-US" b="0" i="0" dirty="0">
              <a:solidFill>
                <a:srgbClr val="11111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Allah is sufficient for me. There is none worthy of worship but Him.</a:t>
            </a:r>
          </a:p>
          <a:p>
            <a:pPr algn="ctr"/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have placed my trust in Him, and He is the lord of the Majestic Throne.</a:t>
            </a:r>
          </a:p>
          <a:p>
            <a:pPr algn="ctr"/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[ibn as-Sunni 71,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abu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Dawud 4:321]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803025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Depression and anxiety are important conditions leading to significant loss of productivity and reduced quality life</a:t>
            </a:r>
          </a:p>
          <a:p>
            <a:r>
              <a:rPr lang="en-US" dirty="0"/>
              <a:t>Can shorten life span</a:t>
            </a:r>
          </a:p>
          <a:p>
            <a:r>
              <a:rPr lang="en-US" dirty="0"/>
              <a:t>Needs to be taken seriously at all levels</a:t>
            </a:r>
          </a:p>
          <a:p>
            <a:r>
              <a:rPr lang="en-US" dirty="0"/>
              <a:t>Awareness necessary to raise index of suspicion</a:t>
            </a:r>
          </a:p>
          <a:p>
            <a:r>
              <a:rPr lang="en-US" dirty="0"/>
              <a:t>Not a failure of will power of character</a:t>
            </a:r>
          </a:p>
          <a:p>
            <a:r>
              <a:rPr lang="en-US" dirty="0"/>
              <a:t>Can be effectively managed by professionals</a:t>
            </a:r>
          </a:p>
          <a:p>
            <a:r>
              <a:rPr lang="en-US" dirty="0"/>
              <a:t>Islamic prescription occupy an important aspect in the psychological management of </a:t>
            </a:r>
            <a:r>
              <a:rPr lang="en-US" dirty="0" err="1"/>
              <a:t>muslims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544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8E6445-6B86-46F8-A0EB-050B4ED5D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2C0AF3-CCC9-4850-994D-45FCB0813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Excerpts from the Qur’an and </a:t>
            </a:r>
            <a:r>
              <a:rPr lang="en-US" dirty="0" err="1"/>
              <a:t>Ahadith</a:t>
            </a:r>
            <a:r>
              <a:rPr lang="en-US" dirty="0"/>
              <a:t> </a:t>
            </a:r>
            <a:r>
              <a:rPr lang="en-US" dirty="0" err="1"/>
              <a:t>quted</a:t>
            </a:r>
            <a:r>
              <a:rPr lang="en-US" dirty="0"/>
              <a:t> above are by no means exhaustive</a:t>
            </a:r>
          </a:p>
          <a:p>
            <a:r>
              <a:rPr lang="en-US" dirty="0"/>
              <a:t>I would encourage us all to learn and internalize the deeper meanings of the words of Allah (SWT)</a:t>
            </a:r>
          </a:p>
          <a:p>
            <a:r>
              <a:rPr lang="en-US" dirty="0"/>
              <a:t>A combination of good Islamic knowledge and use of medications yields far better outcome than either alone</a:t>
            </a:r>
          </a:p>
          <a:p>
            <a:r>
              <a:rPr lang="en-US" dirty="0"/>
              <a:t>May Almighty Allah make this information we have shared to be beneficial to both the speakers and to the listeners (</a:t>
            </a:r>
            <a:r>
              <a:rPr lang="en-US" dirty="0" err="1"/>
              <a:t>Aameen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9232348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26CE0B-F5AA-498C-835E-0109208B0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87C0F5-AF7D-48DC-AE81-213FD8454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 err="1"/>
              <a:t>Assalaamu</a:t>
            </a:r>
            <a:r>
              <a:rPr lang="en-US" sz="8000" dirty="0"/>
              <a:t> alaykum, </a:t>
            </a:r>
            <a:r>
              <a:rPr lang="en-US" sz="8000" dirty="0" err="1"/>
              <a:t>warahmatullahi</a:t>
            </a:r>
            <a:r>
              <a:rPr lang="en-US" sz="8000" dirty="0"/>
              <a:t>, </a:t>
            </a:r>
            <a:r>
              <a:rPr lang="en-US" sz="8000" dirty="0" err="1"/>
              <a:t>wabarakatuhu</a:t>
            </a:r>
            <a:r>
              <a:rPr lang="en-US" sz="8000" dirty="0"/>
              <a:t>!</a:t>
            </a:r>
            <a:endParaRPr lang="x-none" sz="8000" dirty="0"/>
          </a:p>
        </p:txBody>
      </p:sp>
    </p:spTree>
    <p:extLst>
      <p:ext uri="{BB962C8B-B14F-4D97-AF65-F5344CB8AC3E}">
        <p14:creationId xmlns:p14="http://schemas.microsoft.com/office/powerpoint/2010/main" val="239362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FAB6D4-7EF9-4018-B85D-12707F32F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DF1A0B-8EE1-4A21-96CF-73738151E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0" i="0" dirty="0" smtClean="0">
                <a:solidFill>
                  <a:srgbClr val="111111"/>
                </a:solidFill>
                <a:effectLst/>
              </a:rPr>
              <a:t>Depression </a:t>
            </a:r>
            <a:r>
              <a:rPr lang="en-US" b="0" i="0" dirty="0">
                <a:solidFill>
                  <a:srgbClr val="111111"/>
                </a:solidFill>
                <a:effectLst/>
              </a:rPr>
              <a:t>can happen to any of us</a:t>
            </a:r>
          </a:p>
          <a:p>
            <a:pPr algn="l" rtl="0"/>
            <a:r>
              <a:rPr lang="en-US" b="0" i="0" dirty="0">
                <a:solidFill>
                  <a:srgbClr val="111111"/>
                </a:solidFill>
                <a:effectLst/>
              </a:rPr>
              <a:t>Being Muslims means having our faith rooted within us, but it doesn’t mean that we are </a:t>
            </a:r>
            <a:r>
              <a:rPr lang="en-US" dirty="0">
                <a:solidFill>
                  <a:srgbClr val="111111"/>
                </a:solidFill>
              </a:rPr>
              <a:t>not </a:t>
            </a:r>
            <a:r>
              <a:rPr lang="en-US" b="0" i="0" dirty="0">
                <a:solidFill>
                  <a:srgbClr val="111111"/>
                </a:solidFill>
                <a:effectLst/>
              </a:rPr>
              <a:t>vulnerable to experiencing such challenges</a:t>
            </a:r>
          </a:p>
          <a:p>
            <a:pPr algn="l" rtl="0"/>
            <a:r>
              <a:rPr lang="en-US" b="0" i="0" dirty="0">
                <a:solidFill>
                  <a:srgbClr val="111111"/>
                </a:solidFill>
                <a:effectLst/>
              </a:rPr>
              <a:t>Having depression does not negate one believing Allah s.w.t. and His divine decree but can distort the Iman</a:t>
            </a:r>
          </a:p>
          <a:p>
            <a:r>
              <a:rPr lang="en-US" dirty="0"/>
              <a:t>Important to recognize depression and anxiety as mental illnesses that needs to be treated professionally</a:t>
            </a:r>
          </a:p>
          <a:p>
            <a:r>
              <a:rPr lang="en-US" dirty="0"/>
              <a:t>Islamic belief can help make recovery faster and even prevent frequent relapses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903044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81305-44B7-45CF-9388-B8728393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184AF3-3DE9-475B-AE8A-FA4589EC5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Prayers are very much a part of Muslims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Important to couple it with the right measures and taking the appropriate steps to manage mental health issues such as seeking professional help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Managing </a:t>
            </a:r>
            <a:r>
              <a:rPr lang="en-US" i="0" dirty="0" smtClean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depression</a:t>
            </a:r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does not necessarily have to be confined to specific ritualistic acts</a:t>
            </a:r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Someone who experiences mental health challenges needs to seek proper medical intervention and support</a:t>
            </a:r>
            <a:endParaRPr lang="x-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814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440B0C-3D65-475A-B41F-2E506D43E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FBF5EF-BE31-4C5E-B016-A194AA032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 to first understand what defines depression and anxiety before attempting to discuss their management</a:t>
            </a:r>
          </a:p>
          <a:p>
            <a:r>
              <a:rPr lang="en-US" dirty="0"/>
              <a:t>Above idea is also grounded in one of the hadith </a:t>
            </a:r>
            <a:r>
              <a:rPr lang="en-US" dirty="0" err="1"/>
              <a:t>khudsi</a:t>
            </a:r>
            <a:r>
              <a:rPr lang="en-US" dirty="0"/>
              <a:t> where Allah SWT says </a:t>
            </a:r>
          </a:p>
          <a:p>
            <a:pPr lvl="1"/>
            <a:r>
              <a:rPr lang="en-US" i="1" dirty="0"/>
              <a:t>“know Me before you worship me, for if you do not know me, how would you know how to worship me!?”</a:t>
            </a:r>
          </a:p>
          <a:p>
            <a:endParaRPr lang="x-none" i="1" dirty="0"/>
          </a:p>
        </p:txBody>
      </p:sp>
    </p:spTree>
    <p:extLst>
      <p:ext uri="{BB962C8B-B14F-4D97-AF65-F5344CB8AC3E}">
        <p14:creationId xmlns:p14="http://schemas.microsoft.com/office/powerpoint/2010/main" val="327753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is depression?</a:t>
            </a:r>
          </a:p>
          <a:p>
            <a:pPr lvl="1"/>
            <a:r>
              <a:rPr lang="en-US" dirty="0"/>
              <a:t>A mood disorder and clinical condition characterized by low mood, feelings of sadness, and low energy</a:t>
            </a:r>
          </a:p>
          <a:p>
            <a:pPr lvl="1"/>
            <a:r>
              <a:rPr lang="en-US" dirty="0"/>
              <a:t>Deeper than normal experiences of unhappiness/sadness that comes with loss of valuable person, relationship or possession</a:t>
            </a:r>
          </a:p>
          <a:p>
            <a:pPr lvl="1"/>
            <a:r>
              <a:rPr lang="en-US" dirty="0"/>
              <a:t>Lasts longer than expected for whatever situation precipitates it</a:t>
            </a:r>
          </a:p>
          <a:p>
            <a:pPr lvl="1"/>
            <a:r>
              <a:rPr lang="en-US" dirty="0"/>
              <a:t>Can occur out of the blue</a:t>
            </a:r>
          </a:p>
          <a:p>
            <a:pPr lvl="1"/>
            <a:r>
              <a:rPr lang="en-US" dirty="0"/>
              <a:t>Not a failure or weakness of character</a:t>
            </a:r>
          </a:p>
        </p:txBody>
      </p:sp>
    </p:spTree>
    <p:extLst>
      <p:ext uri="{BB962C8B-B14F-4D97-AF65-F5344CB8AC3E}">
        <p14:creationId xmlns:p14="http://schemas.microsoft.com/office/powerpoint/2010/main" val="701259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3 Core symptoms of depression</a:t>
            </a:r>
          </a:p>
          <a:p>
            <a:r>
              <a:rPr lang="en-US" dirty="0"/>
              <a:t>*essentially, everything is </a:t>
            </a:r>
            <a:r>
              <a:rPr lang="en-US" b="1" dirty="0"/>
              <a:t>LOW </a:t>
            </a:r>
            <a:r>
              <a:rPr lang="en-US" dirty="0"/>
              <a:t>in depression</a:t>
            </a:r>
            <a:endParaRPr lang="en-US" b="1" dirty="0"/>
          </a:p>
          <a:p>
            <a:pPr lvl="1"/>
            <a:r>
              <a:rPr lang="en-US" dirty="0"/>
              <a:t>Low mood</a:t>
            </a:r>
          </a:p>
          <a:p>
            <a:pPr lvl="1"/>
            <a:r>
              <a:rPr lang="en-US" dirty="0"/>
              <a:t>Low energy</a:t>
            </a:r>
          </a:p>
          <a:p>
            <a:pPr lvl="1"/>
            <a:r>
              <a:rPr lang="en-US" dirty="0"/>
              <a:t>Loss of interest in previously pleasurable activities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122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Other symptoms of depression</a:t>
            </a:r>
            <a:endParaRPr lang="en-US" dirty="0"/>
          </a:p>
          <a:p>
            <a:pPr lvl="1"/>
            <a:r>
              <a:rPr lang="en-US" dirty="0"/>
              <a:t>Low appetite/increased appetite</a:t>
            </a:r>
          </a:p>
          <a:p>
            <a:pPr lvl="1"/>
            <a:r>
              <a:rPr lang="en-US" dirty="0"/>
              <a:t>Low libido</a:t>
            </a:r>
          </a:p>
          <a:p>
            <a:pPr lvl="1"/>
            <a:r>
              <a:rPr lang="en-US" dirty="0"/>
              <a:t>Poor sleep</a:t>
            </a:r>
          </a:p>
          <a:p>
            <a:pPr lvl="2"/>
            <a:r>
              <a:rPr lang="en-US" dirty="0"/>
              <a:t>May be decreased or increased but invariably unrefreshing</a:t>
            </a:r>
          </a:p>
          <a:p>
            <a:pPr lvl="1"/>
            <a:r>
              <a:rPr lang="en-US" dirty="0"/>
              <a:t>Weight loss/weight gain</a:t>
            </a:r>
          </a:p>
          <a:p>
            <a:pPr lvl="1"/>
            <a:r>
              <a:rPr lang="en-US" dirty="0"/>
              <a:t>Reduced level of immunity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89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7689</TotalTime>
  <Words>1575</Words>
  <Application>Microsoft Office PowerPoint</Application>
  <PresentationFormat>Widescreen</PresentationFormat>
  <Paragraphs>227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Kowsar</vt:lpstr>
      <vt:lpstr>Roboto</vt:lpstr>
      <vt:lpstr>Office Theme</vt:lpstr>
      <vt:lpstr>Depression: symptoms, signs and Mitigation</vt:lpstr>
      <vt:lpstr>Outline  </vt:lpstr>
      <vt:lpstr>Introduction </vt:lpstr>
      <vt:lpstr>Background </vt:lpstr>
      <vt:lpstr>Background</vt:lpstr>
      <vt:lpstr>Background</vt:lpstr>
      <vt:lpstr>Overview of depression</vt:lpstr>
      <vt:lpstr>Overview of depression</vt:lpstr>
      <vt:lpstr>Overview of depression</vt:lpstr>
      <vt:lpstr>Overview of depression</vt:lpstr>
      <vt:lpstr>Overview of depression</vt:lpstr>
      <vt:lpstr>Overview of depression</vt:lpstr>
      <vt:lpstr>Overview of depression</vt:lpstr>
      <vt:lpstr>Overview of depression</vt:lpstr>
      <vt:lpstr>Overview of depression</vt:lpstr>
      <vt:lpstr>Overview of depression</vt:lpstr>
      <vt:lpstr>Anxiety </vt:lpstr>
      <vt:lpstr>Types of anxiety</vt:lpstr>
      <vt:lpstr>Mitigating Depression: Medical Management </vt:lpstr>
      <vt:lpstr>Mitigating Depression: biological approach </vt:lpstr>
      <vt:lpstr>Mitigating Depression: psychological approach</vt:lpstr>
      <vt:lpstr>Mitigating Depression: social approach</vt:lpstr>
      <vt:lpstr>Mitigating Depression: Islamic prescriptions</vt:lpstr>
      <vt:lpstr>Mitigating Depression :Islamic prescriptions</vt:lpstr>
      <vt:lpstr>Mitigating Depression :Islamic prescriptions</vt:lpstr>
      <vt:lpstr>Mitigating Depression :Islamic prescriptions</vt:lpstr>
      <vt:lpstr>Mitigating Depression :Islamic prescriptions</vt:lpstr>
      <vt:lpstr>Mitigating Depression :Islamic prescriptions</vt:lpstr>
      <vt:lpstr>Mitigating Depression :Islamic prescriptions</vt:lpstr>
      <vt:lpstr>Mitigating Depression :Islamic prescriptions</vt:lpstr>
      <vt:lpstr>Conclusion </vt:lpstr>
      <vt:lpstr>Conclusion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Islamic, Medical and Psychological Prescriptions: how to manage depression and anxiety</dc:title>
  <dc:creator>GARBA</dc:creator>
  <cp:lastModifiedBy>Topaz</cp:lastModifiedBy>
  <cp:revision>28</cp:revision>
  <dcterms:created xsi:type="dcterms:W3CDTF">2021-03-04T08:14:34Z</dcterms:created>
  <dcterms:modified xsi:type="dcterms:W3CDTF">2022-08-07T10:28:26Z</dcterms:modified>
</cp:coreProperties>
</file>